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" name="Shape 8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8" name="Shape 18"/>
          <p:cNvSpPr/>
          <p:nvPr>
            <p:ph type="body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Shape 23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  <a:endParaRPr sz="24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  <a:endParaRPr sz="24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  <a:endParaRPr sz="24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  <a:endParaRPr sz="24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One</a:t>
            </a:r>
            <a:endParaRPr sz="30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Two</a:t>
            </a:r>
            <a:endParaRPr sz="30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Three</a:t>
            </a:r>
            <a:endParaRPr sz="30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Four</a:t>
            </a:r>
            <a:endParaRPr sz="30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  <a:endParaRPr sz="360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  <a:endParaRPr sz="3600">
              <a:solidFill>
                <a:srgbClr val="414141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  <a:endParaRPr sz="3600">
              <a:solidFill>
                <a:srgbClr val="414141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  <a:endParaRPr sz="3600">
              <a:solidFill>
                <a:srgbClr val="414141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1pPr>
      <a:lvl2pPr indent="228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2pPr>
      <a:lvl3pPr indent="457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3pPr>
      <a:lvl4pPr indent="685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4pPr>
      <a:lvl5pPr indent="9144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5pPr>
      <a:lvl6pPr indent="11430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6pPr>
      <a:lvl7pPr indent="1371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7pPr>
      <a:lvl8pPr indent="1600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8pPr>
      <a:lvl9pPr indent="1828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9pPr>
    </p:titleStyle>
    <p:bodyStyle>
      <a:lvl1pPr marL="4699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1pPr>
      <a:lvl2pPr marL="9398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2pPr>
      <a:lvl3pPr marL="14097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3pPr>
      <a:lvl4pPr marL="18796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4pPr>
      <a:lvl5pPr marL="23495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5pPr>
      <a:lvl6pPr marL="28194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6pPr>
      <a:lvl7pPr marL="32893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7pPr>
      <a:lvl8pPr marL="37592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8pPr>
      <a:lvl9pPr marL="42291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6772310"/>
            <a:ext cx="72009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414141"/>
                </a:solidFill>
              </a:rPr>
              <a:t>Mentor: Dr. Jack Farmer, Spring 2014</a:t>
            </a:r>
          </a:p>
        </p:txBody>
      </p:sp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90">
                <a:solidFill>
                  <a:srgbClr val="D93E2B"/>
                </a:solidFill>
              </a:rPr>
              <a:t>Microbial Biosignature Capture at Crystal Geyser, Utah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b="1" sz="2700">
                <a:solidFill>
                  <a:srgbClr val="414141"/>
                </a:solidFill>
              </a:rPr>
              <a:t>Jon Zaloumis </a:t>
            </a:r>
            <a:endParaRPr b="1" sz="27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Arizona State University</a:t>
            </a:r>
            <a:endParaRPr sz="24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School of Earth and Space Exploration</a:t>
            </a:r>
          </a:p>
        </p:txBody>
      </p:sp>
      <p:pic>
        <p:nvPicPr>
          <p:cNvPr id="46" name="Crystal-Geyser-edges-2_DSC0041.jpg"/>
          <p:cNvPicPr/>
          <p:nvPr/>
        </p:nvPicPr>
        <p:blipFill>
          <a:blip r:embed="rId2">
            <a:extLst/>
          </a:blip>
          <a:srcRect l="1888" t="2258" r="1888" b="46911"/>
          <a:stretch>
            <a:fillRect/>
          </a:stretch>
        </p:blipFill>
        <p:spPr>
          <a:xfrm>
            <a:off x="639021" y="517241"/>
            <a:ext cx="11726759" cy="3343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Future Work: Electron Microscopy</a:t>
            </a:r>
          </a:p>
        </p:txBody>
      </p:sp>
      <p:pic>
        <p:nvPicPr>
          <p:cNvPr id="103" name="1B120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96" y="2754009"/>
            <a:ext cx="4945759" cy="336200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2898996" y="5206472"/>
            <a:ext cx="585367" cy="585366"/>
          </a:xfrm>
          <a:prstGeom prst="rect">
            <a:avLst/>
          </a:prstGeom>
          <a:ln w="25400">
            <a:solidFill>
              <a:srgbClr val="FF572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105" name="Shape 105"/>
          <p:cNvSpPr/>
          <p:nvPr/>
        </p:nvSpPr>
        <p:spPr>
          <a:xfrm flipV="1">
            <a:off x="2880729" y="4279986"/>
            <a:ext cx="2915660" cy="913371"/>
          </a:xfrm>
          <a:prstGeom prst="line">
            <a:avLst/>
          </a:prstGeom>
          <a:ln w="25400">
            <a:solidFill>
              <a:srgbClr val="E5640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106" name="Shape 106"/>
          <p:cNvSpPr/>
          <p:nvPr/>
        </p:nvSpPr>
        <p:spPr>
          <a:xfrm>
            <a:off x="2880730" y="5787085"/>
            <a:ext cx="2915658" cy="3778801"/>
          </a:xfrm>
          <a:prstGeom prst="line">
            <a:avLst/>
          </a:prstGeom>
          <a:ln w="25400">
            <a:solidFill>
              <a:srgbClr val="E5640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pic>
        <p:nvPicPr>
          <p:cNvPr id="107" name="S1B6500X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40636" y="4268905"/>
            <a:ext cx="7077424" cy="531081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336217" y="8979010"/>
            <a:ext cx="505137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SEM work shows carbonate layering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Future Work: Raman Spectroscopy</a:t>
            </a:r>
          </a:p>
        </p:txBody>
      </p:sp>
      <p:pic>
        <p:nvPicPr>
          <p:cNvPr id="111" name="location 40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223" y="3533656"/>
            <a:ext cx="5514154" cy="4411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Xtal Geyser Polished Location 4 Run 1 12mW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1311" y="3520613"/>
            <a:ext cx="5525178" cy="4437408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698786" y="8039644"/>
            <a:ext cx="46249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414141"/>
                </a:solidFill>
              </a:rPr>
              <a:t>Raman laser spot on microbial layer </a:t>
            </a:r>
          </a:p>
        </p:txBody>
      </p:sp>
      <p:sp>
        <p:nvSpPr>
          <p:cNvPr id="114" name="Shape 114"/>
          <p:cNvSpPr/>
          <p:nvPr/>
        </p:nvSpPr>
        <p:spPr>
          <a:xfrm>
            <a:off x="6844234" y="7970052"/>
            <a:ext cx="498456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414141"/>
                </a:solidFill>
              </a:rPr>
              <a:t>Fluorescence effect washes out Raman </a:t>
            </a:r>
            <a:endParaRPr sz="2200">
              <a:solidFill>
                <a:srgbClr val="414141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414141"/>
                </a:solidFill>
              </a:rPr>
              <a:t>signal, may be overcome with higher </a:t>
            </a:r>
            <a:endParaRPr sz="2200">
              <a:solidFill>
                <a:srgbClr val="414141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414141"/>
                </a:solidFill>
              </a:rPr>
              <a:t>power setting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References</a:t>
            </a:r>
          </a:p>
        </p:txBody>
      </p:sp>
      <p:sp>
        <p:nvSpPr>
          <p:cNvPr id="117" name="Shape 11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Gouveia, F. J., and S. J. Friedmann. </a:t>
            </a:r>
            <a:r>
              <a:rPr i="1"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Timing and prediction of CO2 eruptions from Crystal Geyser, UT</a:t>
            </a:r>
            <a:r>
              <a: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. United States. Department of Energy, 2006.</a:t>
            </a:r>
            <a:endParaRPr sz="2200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Waltham, Tony. "Crystal Geyser–Utah's cold one." </a:t>
            </a:r>
            <a:r>
              <a:rPr i="1"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Geology Today</a:t>
            </a:r>
            <a:r>
              <a: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 17.1 (2001): 22-24.</a:t>
            </a:r>
            <a:endParaRPr sz="2200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rPr>
              <a:t>Image credits: Flickr user juniperus_scopulorum, Google Earth, www.galenbeck.de</a:t>
            </a:r>
            <a:endParaRPr sz="1200">
              <a:solidFill>
                <a:srgbClr val="232323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lvl="0" marL="0" indent="0" defTabSz="457200">
              <a:spcBef>
                <a:spcPts val="12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4700">
              <a:latin typeface="Arial"/>
              <a:ea typeface="Arial"/>
              <a:cs typeface="Arial"/>
              <a:sym typeface="Arial"/>
            </a:endParaRPr>
          </a:p>
          <a:p>
            <a:pPr lvl="0" marL="0" indent="0" defTabSz="457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endParaRPr sz="2200">
              <a:solidFill>
                <a:srgbClr val="23232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8188368828_b1d889e084_b.jpg"/>
          <p:cNvPicPr/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826476" y="3085936"/>
            <a:ext cx="6781801" cy="508635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Crystal Geyser, Utah</a:t>
            </a:r>
          </a:p>
        </p:txBody>
      </p:sp>
      <p:pic>
        <p:nvPicPr>
          <p:cNvPr id="50" name="Crystal Geyser Satellite Image.jpg"/>
          <p:cNvPicPr/>
          <p:nvPr/>
        </p:nvPicPr>
        <p:blipFill>
          <a:blip r:embed="rId3">
            <a:extLst/>
          </a:blip>
          <a:srcRect l="20597" t="0" r="12679" b="0"/>
          <a:stretch>
            <a:fillRect/>
          </a:stretch>
        </p:blipFill>
        <p:spPr>
          <a:xfrm>
            <a:off x="396523" y="3085566"/>
            <a:ext cx="5221651" cy="508686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3413174" y="6409083"/>
            <a:ext cx="76438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B4B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EB4B"/>
                </a:solidFill>
              </a:rPr>
              <a:t>58 m</a:t>
            </a:r>
          </a:p>
        </p:txBody>
      </p:sp>
      <p:sp>
        <p:nvSpPr>
          <p:cNvPr id="52" name="Shape 52"/>
          <p:cNvSpPr/>
          <p:nvPr/>
        </p:nvSpPr>
        <p:spPr>
          <a:xfrm>
            <a:off x="515185" y="8319302"/>
            <a:ext cx="118363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Satellite</a:t>
            </a:r>
          </a:p>
        </p:txBody>
      </p:sp>
      <p:sp>
        <p:nvSpPr>
          <p:cNvPr id="53" name="Shape 53"/>
          <p:cNvSpPr/>
          <p:nvPr/>
        </p:nvSpPr>
        <p:spPr>
          <a:xfrm>
            <a:off x="5914528" y="8319302"/>
            <a:ext cx="117574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Ground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508000" y="800100"/>
            <a:ext cx="6002886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Geyser Facts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Is a </a:t>
            </a:r>
            <a:r>
              <a:rPr i="1" sz="2300">
                <a:solidFill>
                  <a:srgbClr val="414141"/>
                </a:solidFill>
              </a:rPr>
              <a:t>cold spring</a:t>
            </a:r>
            <a:r>
              <a:rPr sz="2300">
                <a:solidFill>
                  <a:srgbClr val="414141"/>
                </a:solidFill>
              </a:rPr>
              <a:t>, geologically distinct from typical hydrothermal springs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Fueled by super saturation of dissolved CO</a:t>
            </a:r>
            <a:r>
              <a:rPr baseline="-5999" sz="2300">
                <a:solidFill>
                  <a:srgbClr val="414141"/>
                </a:solidFill>
              </a:rPr>
              <a:t>2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Created as a result of 1930’s oil exploration drilling at a depth of 800 m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Eruption cycles are bimodal, every 8 </a:t>
            </a:r>
            <a:r>
              <a:rPr i="1" sz="2300">
                <a:solidFill>
                  <a:srgbClr val="414141"/>
                </a:solidFill>
              </a:rPr>
              <a:t>or</a:t>
            </a:r>
            <a:r>
              <a:rPr sz="2300">
                <a:solidFill>
                  <a:srgbClr val="414141"/>
                </a:solidFill>
              </a:rPr>
              <a:t> 22 hours (Gouveia and Friedmann, 2006)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Eruptions last 7 - 25 minutes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Water discharge is approximately 25 m</a:t>
            </a:r>
            <a:r>
              <a:rPr baseline="31999" sz="2300">
                <a:solidFill>
                  <a:srgbClr val="414141"/>
                </a:solidFill>
              </a:rPr>
              <a:t>3 </a:t>
            </a:r>
            <a:r>
              <a:rPr sz="2300">
                <a:solidFill>
                  <a:srgbClr val="414141"/>
                </a:solidFill>
              </a:rPr>
              <a:t>(Waltham, 2001)</a:t>
            </a:r>
            <a:endParaRPr sz="2300">
              <a:solidFill>
                <a:srgbClr val="414141"/>
              </a:solidFill>
            </a:endParaRPr>
          </a:p>
          <a:p>
            <a:pPr lvl="0" marL="304800" indent="-304800">
              <a:spcBef>
                <a:spcPts val="0"/>
              </a:spcBef>
              <a:buClrTx/>
              <a:buSzPct val="75000"/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414141"/>
                </a:solidFill>
              </a:rPr>
              <a:t>Water contains dissolved ions (Ca</a:t>
            </a:r>
            <a:r>
              <a:rPr baseline="31999" sz="2300">
                <a:solidFill>
                  <a:srgbClr val="414141"/>
                </a:solidFill>
              </a:rPr>
              <a:t>2+</a:t>
            </a:r>
            <a:r>
              <a:rPr sz="2300">
                <a:solidFill>
                  <a:srgbClr val="414141"/>
                </a:solidFill>
              </a:rPr>
              <a:t>, SO</a:t>
            </a:r>
            <a:r>
              <a:rPr baseline="-5999" sz="2300">
                <a:solidFill>
                  <a:srgbClr val="414141"/>
                </a:solidFill>
              </a:rPr>
              <a:t>4</a:t>
            </a:r>
            <a:r>
              <a:rPr baseline="31999" sz="2300">
                <a:solidFill>
                  <a:srgbClr val="414141"/>
                </a:solidFill>
              </a:rPr>
              <a:t>2-</a:t>
            </a:r>
            <a:r>
              <a:rPr sz="2300">
                <a:solidFill>
                  <a:srgbClr val="414141"/>
                </a:solidFill>
              </a:rPr>
              <a:t>, etc.) and CO</a:t>
            </a:r>
            <a:r>
              <a:rPr baseline="-5999" sz="2300">
                <a:solidFill>
                  <a:srgbClr val="414141"/>
                </a:solidFill>
              </a:rPr>
              <a:t>2 </a:t>
            </a:r>
            <a:r>
              <a:rPr sz="2300">
                <a:solidFill>
                  <a:srgbClr val="414141"/>
                </a:solidFill>
              </a:rPr>
              <a:t>(Waltham, 2001)</a:t>
            </a:r>
          </a:p>
        </p:txBody>
      </p:sp>
      <p:pic>
        <p:nvPicPr>
          <p:cNvPr id="57" name="xtal geyser erupting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2456" y="376832"/>
            <a:ext cx="6002887" cy="89999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Precipitation of Travertine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Dissolved carbon dioxide reacts with water to form carbonate ion and hydrogen:</a:t>
            </a:r>
            <a:endParaRPr sz="3600">
              <a:solidFill>
                <a:srgbClr val="414141"/>
              </a:solidFill>
            </a:endParaRPr>
          </a:p>
          <a:p>
            <a:pPr lvl="0"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	1. CO</a:t>
            </a:r>
            <a:r>
              <a:rPr baseline="-5999" sz="3600">
                <a:solidFill>
                  <a:srgbClr val="414141"/>
                </a:solidFill>
              </a:rPr>
              <a:t>2</a:t>
            </a:r>
            <a:r>
              <a:rPr sz="3600">
                <a:solidFill>
                  <a:srgbClr val="414141"/>
                </a:solidFill>
              </a:rPr>
              <a:t> (g) + H</a:t>
            </a:r>
            <a:r>
              <a:rPr baseline="-5999" sz="3600">
                <a:solidFill>
                  <a:srgbClr val="414141"/>
                </a:solidFill>
              </a:rPr>
              <a:t>2</a:t>
            </a:r>
            <a:r>
              <a:rPr sz="3600">
                <a:solidFill>
                  <a:srgbClr val="414141"/>
                </a:solidFill>
              </a:rPr>
              <a:t>O (l) → CO</a:t>
            </a:r>
            <a:r>
              <a:rPr baseline="-5999" sz="3600">
                <a:solidFill>
                  <a:srgbClr val="414141"/>
                </a:solidFill>
              </a:rPr>
              <a:t>3</a:t>
            </a:r>
            <a:r>
              <a:rPr baseline="31999" sz="3600">
                <a:solidFill>
                  <a:srgbClr val="414141"/>
                </a:solidFill>
              </a:rPr>
              <a:t>2-</a:t>
            </a:r>
            <a:r>
              <a:rPr sz="3600">
                <a:solidFill>
                  <a:srgbClr val="414141"/>
                </a:solidFill>
              </a:rPr>
              <a:t> (aq) + 2H</a:t>
            </a:r>
            <a:r>
              <a:rPr baseline="31999" sz="3600">
                <a:solidFill>
                  <a:srgbClr val="414141"/>
                </a:solidFill>
              </a:rPr>
              <a:t>+</a:t>
            </a:r>
            <a:r>
              <a:rPr sz="3600">
                <a:solidFill>
                  <a:srgbClr val="414141"/>
                </a:solidFill>
              </a:rPr>
              <a:t>(aq)</a:t>
            </a:r>
            <a:endParaRPr sz="3600">
              <a:solidFill>
                <a:srgbClr val="414141"/>
              </a:solidFill>
            </a:endParaRPr>
          </a:p>
          <a:p>
            <a:pPr lvl="0"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Carbonate ion reacts with dissolved calcium cations to form calcium carbonate:</a:t>
            </a:r>
            <a:endParaRPr sz="3600">
              <a:solidFill>
                <a:srgbClr val="414141"/>
              </a:solidFill>
            </a:endParaRPr>
          </a:p>
          <a:p>
            <a:pPr lvl="0" marL="0" indent="0"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	2. Ca</a:t>
            </a:r>
            <a:r>
              <a:rPr baseline="31999" sz="3600">
                <a:solidFill>
                  <a:srgbClr val="414141"/>
                </a:solidFill>
              </a:rPr>
              <a:t>2+</a:t>
            </a:r>
            <a:r>
              <a:rPr sz="3600">
                <a:solidFill>
                  <a:srgbClr val="414141"/>
                </a:solidFill>
              </a:rPr>
              <a:t> (aq) + CO</a:t>
            </a:r>
            <a:r>
              <a:rPr baseline="-5999" sz="3600">
                <a:solidFill>
                  <a:srgbClr val="414141"/>
                </a:solidFill>
              </a:rPr>
              <a:t>3</a:t>
            </a:r>
            <a:r>
              <a:rPr baseline="31999" sz="3600">
                <a:solidFill>
                  <a:srgbClr val="414141"/>
                </a:solidFill>
              </a:rPr>
              <a:t>2-</a:t>
            </a:r>
            <a:r>
              <a:rPr sz="3600">
                <a:solidFill>
                  <a:srgbClr val="414141"/>
                </a:solidFill>
              </a:rPr>
              <a:t> (aq) → CaCO</a:t>
            </a:r>
            <a:r>
              <a:rPr baseline="-5999" sz="3600">
                <a:solidFill>
                  <a:srgbClr val="414141"/>
                </a:solidFill>
              </a:rPr>
              <a:t>3</a:t>
            </a:r>
            <a:r>
              <a:rPr sz="3600">
                <a:solidFill>
                  <a:srgbClr val="414141"/>
                </a:solidFill>
              </a:rPr>
              <a:t> (s)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8187282563_8659413b85_b.jpg"/>
          <p:cNvPicPr/>
          <p:nvPr/>
        </p:nvPicPr>
        <p:blipFill>
          <a:blip r:embed="rId2">
            <a:extLst/>
          </a:blip>
          <a:srcRect l="0" t="0" r="0" b="14366"/>
          <a:stretch>
            <a:fillRect/>
          </a:stretch>
        </p:blipFill>
        <p:spPr>
          <a:xfrm>
            <a:off x="600075" y="806801"/>
            <a:ext cx="11804604" cy="7581541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Shape 63"/>
          <p:cNvSpPr/>
          <p:nvPr/>
        </p:nvSpPr>
        <p:spPr>
          <a:xfrm>
            <a:off x="569109" y="8655347"/>
            <a:ext cx="72366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Rapid mineralization forms teracettes ~1 - 5 cm wide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111106-28_image8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867" y="1195689"/>
            <a:ext cx="5049305" cy="4039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111106-28_image9b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6628" y="5489265"/>
            <a:ext cx="5049305" cy="403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111106-28_image11b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6628" y="1195689"/>
            <a:ext cx="5049305" cy="4039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111106-29_image2b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867" y="5489265"/>
            <a:ext cx="5049305" cy="403944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11052157" y="8846253"/>
            <a:ext cx="874884" cy="1"/>
          </a:xfrm>
          <a:prstGeom prst="line">
            <a:avLst/>
          </a:prstGeom>
          <a:ln w="101600">
            <a:solidFill>
              <a:srgbClr val="FDFC7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70" name="Shape 70"/>
          <p:cNvSpPr/>
          <p:nvPr/>
        </p:nvSpPr>
        <p:spPr>
          <a:xfrm>
            <a:off x="10943399" y="8233936"/>
            <a:ext cx="10923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17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17E"/>
                </a:solidFill>
              </a:rPr>
              <a:t>100 µm</a:t>
            </a:r>
          </a:p>
        </p:txBody>
      </p:sp>
      <p:sp>
        <p:nvSpPr>
          <p:cNvPr id="71" name="Shape 71"/>
          <p:cNvSpPr/>
          <p:nvPr/>
        </p:nvSpPr>
        <p:spPr>
          <a:xfrm>
            <a:off x="11052157" y="4511314"/>
            <a:ext cx="874884" cy="1"/>
          </a:xfrm>
          <a:prstGeom prst="line">
            <a:avLst/>
          </a:prstGeom>
          <a:ln w="101600">
            <a:solidFill>
              <a:srgbClr val="FDFC7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72" name="Shape 72"/>
          <p:cNvSpPr/>
          <p:nvPr/>
        </p:nvSpPr>
        <p:spPr>
          <a:xfrm>
            <a:off x="10943399" y="3898997"/>
            <a:ext cx="10923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17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17E"/>
                </a:solidFill>
              </a:rPr>
              <a:t>100 µm</a:t>
            </a:r>
          </a:p>
        </p:txBody>
      </p:sp>
      <p:sp>
        <p:nvSpPr>
          <p:cNvPr id="73" name="Shape 73"/>
          <p:cNvSpPr/>
          <p:nvPr/>
        </p:nvSpPr>
        <p:spPr>
          <a:xfrm>
            <a:off x="1060449" y="8898576"/>
            <a:ext cx="874885" cy="1"/>
          </a:xfrm>
          <a:prstGeom prst="line">
            <a:avLst/>
          </a:prstGeom>
          <a:ln w="101600">
            <a:solidFill>
              <a:srgbClr val="FDFC7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74" name="Shape 74"/>
          <p:cNvSpPr/>
          <p:nvPr/>
        </p:nvSpPr>
        <p:spPr>
          <a:xfrm>
            <a:off x="951691" y="8286259"/>
            <a:ext cx="10924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A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EA00"/>
                </a:solidFill>
              </a:rPr>
              <a:t>100 µm</a:t>
            </a:r>
          </a:p>
        </p:txBody>
      </p:sp>
      <p:sp>
        <p:nvSpPr>
          <p:cNvPr id="75" name="Shape 75"/>
          <p:cNvSpPr/>
          <p:nvPr/>
        </p:nvSpPr>
        <p:spPr>
          <a:xfrm>
            <a:off x="1060449" y="4511314"/>
            <a:ext cx="874885" cy="1"/>
          </a:xfrm>
          <a:prstGeom prst="line">
            <a:avLst/>
          </a:prstGeom>
          <a:ln w="101600">
            <a:solidFill>
              <a:srgbClr val="FFFA4A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76" name="Shape 76"/>
          <p:cNvSpPr/>
          <p:nvPr/>
        </p:nvSpPr>
        <p:spPr>
          <a:xfrm>
            <a:off x="943060" y="3898997"/>
            <a:ext cx="110966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EA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EA00"/>
                </a:solidFill>
              </a:rPr>
              <a:t>0.5 mm</a:t>
            </a:r>
          </a:p>
        </p:txBody>
      </p:sp>
      <p:sp>
        <p:nvSpPr>
          <p:cNvPr id="77" name="Shape 77"/>
          <p:cNvSpPr/>
          <p:nvPr>
            <p:ph type="title" idx="4294967295"/>
          </p:nvPr>
        </p:nvSpPr>
        <p:spPr>
          <a:xfrm>
            <a:off x="508000" y="-58684"/>
            <a:ext cx="11988800" cy="12192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Teracette thin-sections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Sample Composition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508000" y="2450462"/>
            <a:ext cx="5816600" cy="6350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Petrographic analysis confirms the bulk composition of samples to be calcium carbonate</a:t>
            </a:r>
            <a:endParaRPr sz="30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30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X-Ray Powder Diffraction reveals aragonite as main carbonate constituent</a:t>
            </a:r>
          </a:p>
        </p:txBody>
      </p:sp>
      <p:pic>
        <p:nvPicPr>
          <p:cNvPr id="81" name="jade9 Xtal Geyser XRD matched peaks image 2-11-2014.jpg"/>
          <p:cNvPicPr/>
          <p:nvPr/>
        </p:nvPicPr>
        <p:blipFill>
          <a:blip r:embed="rId2">
            <a:extLst/>
          </a:blip>
          <a:srcRect l="8729" t="23114" r="8729" b="1885"/>
          <a:stretch>
            <a:fillRect/>
          </a:stretch>
        </p:blipFill>
        <p:spPr>
          <a:xfrm>
            <a:off x="6840573" y="5931081"/>
            <a:ext cx="5110918" cy="3612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111106-29_image4d-cp.tif.png"/>
          <p:cNvPicPr/>
          <p:nvPr/>
        </p:nvPicPr>
        <p:blipFill>
          <a:blip r:embed="rId3">
            <a:extLst/>
          </a:blip>
          <a:srcRect l="0" t="14379" r="0" b="5844"/>
          <a:stretch>
            <a:fillRect/>
          </a:stretch>
        </p:blipFill>
        <p:spPr>
          <a:xfrm>
            <a:off x="6800687" y="2398207"/>
            <a:ext cx="5190828" cy="3312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111106-29_image3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419" y="679292"/>
            <a:ext cx="5364763" cy="4291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111106-29_image3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1518" y="679292"/>
            <a:ext cx="5364763" cy="4291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111106-29_image4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518" y="5294442"/>
            <a:ext cx="5364763" cy="4291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111106-29_image5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0419" y="5294442"/>
            <a:ext cx="5364763" cy="429181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11085810" y="4772683"/>
            <a:ext cx="874885" cy="1"/>
          </a:xfrm>
          <a:prstGeom prst="line">
            <a:avLst/>
          </a:prstGeom>
          <a:ln w="1016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89" name="Shape 89"/>
          <p:cNvSpPr/>
          <p:nvPr/>
        </p:nvSpPr>
        <p:spPr>
          <a:xfrm>
            <a:off x="11053254" y="4160366"/>
            <a:ext cx="9399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30 µm</a:t>
            </a:r>
          </a:p>
        </p:txBody>
      </p:sp>
      <p:sp>
        <p:nvSpPr>
          <p:cNvPr id="90" name="Shape 90"/>
          <p:cNvSpPr/>
          <p:nvPr/>
        </p:nvSpPr>
        <p:spPr>
          <a:xfrm>
            <a:off x="11085810" y="9398961"/>
            <a:ext cx="874884" cy="1"/>
          </a:xfrm>
          <a:prstGeom prst="line">
            <a:avLst/>
          </a:prstGeom>
          <a:ln w="1016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91" name="Shape 91"/>
          <p:cNvSpPr/>
          <p:nvPr/>
        </p:nvSpPr>
        <p:spPr>
          <a:xfrm>
            <a:off x="11053253" y="8786644"/>
            <a:ext cx="9399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10 µm</a:t>
            </a:r>
          </a:p>
        </p:txBody>
      </p:sp>
      <p:sp>
        <p:nvSpPr>
          <p:cNvPr id="92" name="Shape 92"/>
          <p:cNvSpPr/>
          <p:nvPr/>
        </p:nvSpPr>
        <p:spPr>
          <a:xfrm>
            <a:off x="4963408" y="8786644"/>
            <a:ext cx="940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10 µm</a:t>
            </a:r>
          </a:p>
        </p:txBody>
      </p:sp>
      <p:sp>
        <p:nvSpPr>
          <p:cNvPr id="93" name="Shape 93"/>
          <p:cNvSpPr/>
          <p:nvPr/>
        </p:nvSpPr>
        <p:spPr>
          <a:xfrm>
            <a:off x="4995965" y="9398961"/>
            <a:ext cx="874885" cy="1"/>
          </a:xfrm>
          <a:prstGeom prst="line">
            <a:avLst/>
          </a:prstGeom>
          <a:ln w="1016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  <p:sp>
        <p:nvSpPr>
          <p:cNvPr id="94" name="Shape 94"/>
          <p:cNvSpPr/>
          <p:nvPr/>
        </p:nvSpPr>
        <p:spPr>
          <a:xfrm>
            <a:off x="4963408" y="4082807"/>
            <a:ext cx="940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2400"/>
              <a:t>50 µm</a:t>
            </a:r>
          </a:p>
        </p:txBody>
      </p:sp>
      <p:sp>
        <p:nvSpPr>
          <p:cNvPr id="95" name="Shape 95"/>
          <p:cNvSpPr/>
          <p:nvPr/>
        </p:nvSpPr>
        <p:spPr>
          <a:xfrm>
            <a:off x="4995965" y="4695124"/>
            <a:ext cx="874885" cy="1"/>
          </a:xfrm>
          <a:prstGeom prst="line">
            <a:avLst/>
          </a:prstGeom>
          <a:ln w="1016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Conclusions</a:t>
            </a:r>
          </a:p>
        </p:txBody>
      </p:sp>
      <p:sp>
        <p:nvSpPr>
          <p:cNvPr id="98" name="Shape 98"/>
          <p:cNvSpPr/>
          <p:nvPr>
            <p:ph type="body" idx="1"/>
          </p:nvPr>
        </p:nvSpPr>
        <p:spPr>
          <a:xfrm>
            <a:off x="508000" y="633971"/>
            <a:ext cx="11988800" cy="609600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Aragonite is rapidly precipitating in the cold spring environment </a:t>
            </a:r>
            <a:endParaRPr sz="3600">
              <a:solidFill>
                <a:srgbClr val="414141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Morphological evidence suggest biosignature capture is prevalent</a:t>
            </a:r>
          </a:p>
        </p:txBody>
      </p:sp>
      <p:pic>
        <p:nvPicPr>
          <p:cNvPr id="99" name="Stromatolite x secti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3861" y="5309282"/>
            <a:ext cx="5069781" cy="380233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531621" y="5159690"/>
            <a:ext cx="6249420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69900" indent="-469900" algn="l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Carbonate precipitation patterns resemble stromatolite formations (right) and may indicate that biology plays an important role in the precipitation process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